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29800" y="-1295400"/>
            <a:ext cx="3657600" cy="3657600"/>
          </a:xfrm>
          <a:prstGeom prst="ellipse">
            <a:avLst/>
          </a:prstGeom>
          <a:solidFill>
            <a:srgbClr val="FFF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96240" y="350520"/>
            <a:ext cx="83820" cy="83820"/>
          </a:xfrm>
          <a:prstGeom prst="ellipse">
            <a:avLst/>
          </a:prstGeom>
          <a:solidFill>
            <a:srgbClr val="2EB8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304800"/>
            <a:ext cx="6858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B6B6B"/>
                </a:solidFill>
                <a:latin typeface="Tahoma"/>
              </a:rPr>
              <a:t>SOCIAL MEDIA MANAGEMENT · LEMON8 OWNERSHIP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240" y="502920"/>
            <a:ext cx="6858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3400" b="1">
                <a:solidFill>
                  <a:srgbClr val="0A0A0A"/>
                </a:solidFill>
                <a:latin typeface="Tahoma"/>
              </a:rPr>
              <a:t>ขนาดภาพ </a:t>
            </a:r>
            <a:r>
              <a:rPr sz="3400" b="1">
                <a:solidFill>
                  <a:srgbClr val="2EB873"/>
                </a:solidFill>
                <a:latin typeface="Tahoma"/>
              </a:rPr>
              <a:t>Lemon8</a:t>
            </a:r>
            <a:r>
              <a:rPr sz="3400" b="1">
                <a:solidFill>
                  <a:srgbClr val="0A0A0A"/>
                </a:solidFill>
                <a:latin typeface="Tahoma"/>
              </a:rPr>
              <a:t> ปี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240" y="1005840"/>
            <a:ext cx="6172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B6B6B"/>
                </a:solidFill>
                <a:latin typeface="Tahoma"/>
              </a:rPr>
              <a:t>สรุปสเปกภาพมาตรฐานที่ทีมต้องใช้ผลิตคอนเทนต์ — Lemon8 แข่งกันด้วย “ภาพ” ไม่ใช่ตัวอักษร ขนาดผิด = ถูกครอป = เสียพื้นที่ขายของบนฟีด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06000" y="304800"/>
            <a:ext cx="1889760" cy="792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6680" rIns="106680" tIns="106680" bIns="0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9A9A9A"/>
                </a:solidFill>
                <a:latin typeface="Tahoma"/>
              </a:rPr>
              <a:t>PLATFORM OWNER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0A0A"/>
                </a:solidFill>
                <a:latin typeface="Tahoma"/>
              </a:rPr>
              <a:t>ทีม Social Media</a:t>
            </a:r>
          </a:p>
          <a:p>
            <a:pPr algn="r">
              <a:spcBef>
                <a:spcPts val="700"/>
              </a:spcBef>
              <a:spcAft>
                <a:spcPts val="0"/>
              </a:spcAft>
            </a:pPr>
            <a:r>
              <a:rPr sz="850" b="1">
                <a:solidFill>
                  <a:srgbClr val="9A9A9A"/>
                </a:solidFill>
                <a:latin typeface="Tahoma"/>
              </a:rPr>
              <a:t>REPORT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A0A0A"/>
                </a:solidFill>
                <a:latin typeface="Tahoma"/>
              </a:rPr>
              <a:t>Image Spec Update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6240" y="1524000"/>
            <a:ext cx="3695700" cy="3505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9120" y="1722120"/>
            <a:ext cx="332994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A0A0A"/>
                </a:solidFill>
                <a:latin typeface="Tahoma"/>
              </a:rPr>
              <a:t>Profile Picture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120" y="1950720"/>
            <a:ext cx="3329940" cy="426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6B6B"/>
                </a:solidFill>
                <a:latin typeface="Tahoma"/>
              </a:rPr>
              <a:t>รูปโปรไฟล์แบรนด์ — ต้องคม อ่านง่าย จำได้ตั้งแต่ขนาดเล็ก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017520"/>
            <a:ext cx="792480" cy="792480"/>
          </a:xfrm>
          <a:prstGeom prst="roundRect">
            <a:avLst>
              <a:gd name="adj" fmla="val 8000"/>
            </a:avLst>
          </a:prstGeom>
          <a:solidFill>
            <a:srgbClr val="FFFDC4"/>
          </a:solidFill>
          <a:ln w="22225">
            <a:solidFill>
              <a:srgbClr val="0A0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B6B6B"/>
                </a:solidFill>
                <a:latin typeface="Tahoma"/>
              </a:rPr>
              <a:t>1:1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9240" y="3162300"/>
            <a:ext cx="152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Tahoma"/>
              </a:rPr>
              <a:t>1:1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สี่เหลี่ยมจัตุรัส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9120" y="3977639"/>
            <a:ext cx="332994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9120" y="4099560"/>
            <a:ext cx="33299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A0A0A"/>
                </a:solidFill>
                <a:latin typeface="Tahoma"/>
              </a:rPr>
              <a:t>100 × 100 px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อัปโหลดไฟล์ใหญ่กว่าได้ ระบบย่อให้เอง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44340" y="1524000"/>
            <a:ext cx="3695700" cy="3505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28575">
            <a:solidFill>
              <a:srgbClr val="0A0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411980" y="1417320"/>
            <a:ext cx="1280160" cy="213360"/>
          </a:xfrm>
          <a:prstGeom prst="roundRect">
            <a:avLst>
              <a:gd name="adj" fmla="val 50000"/>
            </a:avLst>
          </a:prstGeom>
          <a:solidFill>
            <a:srgbClr val="0A0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700"/>
                </a:solidFill>
                <a:latin typeface="Tahoma"/>
              </a:rPr>
              <a:t>ตัวชี้เป็นชี้ตาย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7220" y="1722120"/>
            <a:ext cx="332994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A0A0A"/>
                </a:solidFill>
                <a:latin typeface="Tahoma"/>
              </a:rPr>
              <a:t>Cover / Thumbnail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27220" y="1950720"/>
            <a:ext cx="3329940" cy="426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6B6B"/>
                </a:solidFill>
                <a:latin typeface="Tahoma"/>
              </a:rPr>
              <a:t>หน้าปกโพสต์ที่โผล่บนฟีด — ตัวตัดสินว่าคนจะกดเข้าอ่าน หรือเลื่อนผ่าน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2460" y="2750820"/>
            <a:ext cx="792480" cy="1059180"/>
          </a:xfrm>
          <a:prstGeom prst="roundRect">
            <a:avLst>
              <a:gd name="adj" fmla="val 8000"/>
            </a:avLst>
          </a:prstGeom>
          <a:solidFill>
            <a:srgbClr val="FFFDC4"/>
          </a:solidFill>
          <a:ln w="22225">
            <a:solidFill>
              <a:srgbClr val="0A0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B6B6B"/>
                </a:solidFill>
                <a:latin typeface="Tahoma"/>
              </a:rPr>
              <a:t>3:4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87340" y="3162300"/>
            <a:ext cx="152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Tahoma"/>
              </a:rPr>
              <a:t>3:4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แนวตั้ง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27220" y="3977639"/>
            <a:ext cx="332994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27220" y="4099560"/>
            <a:ext cx="33299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A0A0A"/>
                </a:solidFill>
                <a:latin typeface="Tahoma"/>
              </a:rPr>
              <a:t>1080 × 1440 px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ใช้เป็นขนาดหลักของทุกแคมเปญ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96740" y="4511040"/>
            <a:ext cx="3390900" cy="457200"/>
          </a:xfrm>
          <a:prstGeom prst="roundRect">
            <a:avLst>
              <a:gd name="adj" fmla="val 12000"/>
            </a:avLst>
          </a:prstGeom>
          <a:solidFill>
            <a:srgbClr val="2EB8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0" bIns="0"/>
          <a:lstStyle/>
          <a:p>
            <a:pPr algn="ctr">
              <a:lnSpc>
                <a:spcPct val="125000"/>
              </a:lnSpc>
            </a:pPr>
            <a:r>
              <a:rPr sz="900" b="1">
                <a:solidFill>
                  <a:srgbClr val="FFFFFF"/>
                </a:solidFill>
                <a:latin typeface="Tahoma"/>
              </a:rPr>
              <a:t>แก้ข้อมูลจากต้นทาง: </a:t>
            </a:r>
            <a:r>
              <a:rPr sz="900" b="0">
                <a:solidFill>
                  <a:srgbClr val="FFFFFF"/>
                </a:solidFill>
                <a:latin typeface="Tahoma"/>
              </a:rPr>
              <a:t>1080 × 1440 คือ </a:t>
            </a:r>
            <a:r>
              <a:rPr sz="900" b="1">
                <a:solidFill>
                  <a:srgbClr val="FFFFFF"/>
                </a:solidFill>
                <a:latin typeface="Tahoma"/>
              </a:rPr>
              <a:t>3:4</a:t>
            </a:r>
            <a:r>
              <a:rPr sz="900" b="0">
                <a:solidFill>
                  <a:srgbClr val="FFFFFF"/>
                </a:solidFill>
                <a:latin typeface="Tahoma"/>
              </a:rPr>
              <a:t> (1080 ÷ 1440 = 0.75) ไม่ใช่ 4:5 — ถ้าจะเอา 4:5 จริงต้องเป็น 1080 × 1350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1524000"/>
            <a:ext cx="3695700" cy="3505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20" y="1722120"/>
            <a:ext cx="332994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A0A0A"/>
                </a:solidFill>
                <a:latin typeface="Tahoma"/>
              </a:rPr>
              <a:t>Image &amp; Video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1950720"/>
            <a:ext cx="3329940" cy="426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6B6B"/>
                </a:solidFill>
                <a:latin typeface="Tahoma"/>
              </a:rPr>
              <a:t>ภาพ/วิดีโอในโพสต์ — เต็มจอมือถือ ใช้เล่าเรื่องต่อเนื่องเป็นชุด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90560" y="2743200"/>
            <a:ext cx="601980" cy="1066800"/>
          </a:xfrm>
          <a:prstGeom prst="roundRect">
            <a:avLst>
              <a:gd name="adj" fmla="val 8000"/>
            </a:avLst>
          </a:prstGeom>
          <a:solidFill>
            <a:srgbClr val="FFFDC4"/>
          </a:solidFill>
          <a:ln w="22225">
            <a:solidFill>
              <a:srgbClr val="0A0A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B6B6B"/>
                </a:solidFill>
                <a:latin typeface="Tahoma"/>
              </a:rPr>
              <a:t>9:16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5440" y="3162300"/>
            <a:ext cx="152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A0A0A"/>
                </a:solidFill>
                <a:latin typeface="Tahoma"/>
              </a:rPr>
              <a:t>9:16</a:t>
            </a:r>
          </a:p>
          <a:p>
            <a:pPr algn="l">
              <a:spcBef>
                <a:spcPts val="5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เต็มจอแนวตั้ง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75320" y="3977639"/>
            <a:ext cx="3329940" cy="9525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75320" y="4099560"/>
            <a:ext cx="33299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0A0A0A"/>
                </a:solidFill>
                <a:latin typeface="Tahoma"/>
              </a:rPr>
              <a:t>1080 × 1920 px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950" b="0">
                <a:solidFill>
                  <a:srgbClr val="9A9A9A"/>
                </a:solidFill>
                <a:latin typeface="Tahoma"/>
              </a:rPr>
              <a:t>เรียงเป็นสตอรี่ ไม่ยัดข้อความเยอะ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96240" y="5334000"/>
            <a:ext cx="8534400" cy="1127760"/>
          </a:xfrm>
          <a:prstGeom prst="roundRect">
            <a:avLst>
              <a:gd name="adj" fmla="val 10000"/>
            </a:avLst>
          </a:prstGeom>
          <a:solidFill>
            <a:srgbClr val="0A0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9120" y="5638800"/>
            <a:ext cx="990599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700"/>
                </a:solidFill>
                <a:latin typeface="Tahoma"/>
              </a:rPr>
              <a:t>สิ่งที่ทีม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700"/>
                </a:solidFill>
                <a:latin typeface="Tahoma"/>
              </a:rPr>
              <a:t>ต้องทำต่อ</a:t>
            </a:r>
          </a:p>
        </p:txBody>
      </p:sp>
      <p:sp>
        <p:nvSpPr>
          <p:cNvPr id="34" name="Oval 33"/>
          <p:cNvSpPr/>
          <p:nvPr/>
        </p:nvSpPr>
        <p:spPr>
          <a:xfrm>
            <a:off x="1676400" y="5760720"/>
            <a:ext cx="76200" cy="76200"/>
          </a:xfrm>
          <a:prstGeom prst="ellipse">
            <a:avLst/>
          </a:prstGeom>
          <a:solidFill>
            <a:srgbClr val="47C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828800" y="5684520"/>
            <a:ext cx="20574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FFFFFF"/>
                </a:solidFill>
                <a:latin typeface="Tahoma"/>
              </a:rPr>
              <a:t>ตั้ง template 3:4 เป็นค่าเริ่มต้นของหน้าปกทุกโพสต์</a:t>
            </a:r>
          </a:p>
        </p:txBody>
      </p:sp>
      <p:sp>
        <p:nvSpPr>
          <p:cNvPr id="36" name="Oval 35"/>
          <p:cNvSpPr/>
          <p:nvPr/>
        </p:nvSpPr>
        <p:spPr>
          <a:xfrm>
            <a:off x="4152900" y="5760720"/>
            <a:ext cx="76200" cy="76200"/>
          </a:xfrm>
          <a:prstGeom prst="ellipse">
            <a:avLst/>
          </a:prstGeom>
          <a:solidFill>
            <a:srgbClr val="47C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05300" y="5684520"/>
            <a:ext cx="20574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FFFFFF"/>
                </a:solidFill>
                <a:latin typeface="Tahoma"/>
              </a:rPr>
              <a:t>คุมโทนสี–สไตล์ให้เหมือนกันทั้งฟีด เพื่อให้จำแบรนด์ได้</a:t>
            </a:r>
          </a:p>
        </p:txBody>
      </p:sp>
      <p:sp>
        <p:nvSpPr>
          <p:cNvPr id="38" name="Oval 37"/>
          <p:cNvSpPr/>
          <p:nvPr/>
        </p:nvSpPr>
        <p:spPr>
          <a:xfrm>
            <a:off x="6629400" y="5760720"/>
            <a:ext cx="76200" cy="76200"/>
          </a:xfrm>
          <a:prstGeom prst="ellipse">
            <a:avLst/>
          </a:prstGeom>
          <a:solidFill>
            <a:srgbClr val="47C7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81800" y="5684520"/>
            <a:ext cx="20574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FFFFFF"/>
                </a:solidFill>
                <a:latin typeface="Tahoma"/>
              </a:rPr>
              <a:t>ภาพนำ ข้อความเสริม เว้นที่ว่างให้พอ อย่าอัดตัวหนังสือ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083040" y="5334000"/>
            <a:ext cx="2712720" cy="1127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5240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A0A0A"/>
                </a:solidFill>
                <a:latin typeface="Tahoma"/>
              </a:rPr>
              <a:t>BEP Group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950" b="0">
                <a:solidFill>
                  <a:srgbClr val="6B6B6B"/>
                </a:solidFill>
                <a:latin typeface="Tahoma"/>
              </a:rPr>
              <a:t>Leading branding agency, Thailand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B6B6B"/>
                </a:solidFill>
                <a:latin typeface="Tahoma"/>
              </a:rPr>
              <a:t>bepgroup.space/blog/lemon8-image-size-2026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220200" y="6096000"/>
            <a:ext cx="1341120" cy="198120"/>
          </a:xfrm>
          <a:prstGeom prst="roundRect">
            <a:avLst>
              <a:gd name="adj" fmla="val 25000"/>
            </a:avLst>
          </a:prstGeom>
          <a:solidFill>
            <a:srgbClr val="FFF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0A0A0A"/>
                </a:solidFill>
                <a:latin typeface="Tahoma"/>
              </a:rPr>
              <a:t>SOURCE OF EXPERTISE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